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6" r:id="rId3"/>
    <p:sldId id="263" r:id="rId4"/>
    <p:sldId id="262" r:id="rId5"/>
  </p:sldIdLst>
  <p:sldSz cx="9144000" cy="6858000" type="screen4x3"/>
  <p:notesSz cx="6954838" cy="11069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CF06180-4A9A-B145-8111-C3EC43A3372B}" type="datetimeFigureOut">
              <a:rPr lang="es-ES" smtClean="0"/>
              <a:t>10/07/2018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102193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CF06180-4A9A-B145-8111-C3EC43A3372B}" type="datetimeFigureOut">
              <a:rPr lang="es-ES" smtClean="0"/>
              <a:t>10/07/2018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14475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CF06180-4A9A-B145-8111-C3EC43A3372B}" type="datetimeFigureOut">
              <a:rPr lang="es-ES" smtClean="0"/>
              <a:t>10/07/2018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117797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CF06180-4A9A-B145-8111-C3EC43A3372B}" type="datetimeFigureOut">
              <a:rPr lang="es-ES" smtClean="0"/>
              <a:t>10/07/2018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367007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1CF06180-4A9A-B145-8111-C3EC43A3372B}" type="datetimeFigureOut">
              <a:rPr lang="es-ES" smtClean="0"/>
              <a:t>10/07/2018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424649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1CF06180-4A9A-B145-8111-C3EC43A3372B}" type="datetimeFigureOut">
              <a:rPr lang="es-ES" smtClean="0"/>
              <a:t>10/07/2018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333613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1CF06180-4A9A-B145-8111-C3EC43A3372B}" type="datetimeFigureOut">
              <a:rPr lang="es-ES" smtClean="0"/>
              <a:t>10/07/2018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24574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CF06180-4A9A-B145-8111-C3EC43A3372B}" type="datetimeFigureOut">
              <a:rPr lang="es-ES" smtClean="0"/>
              <a:t>10/07/2018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135627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F06180-4A9A-B145-8111-C3EC43A3372B}" type="datetimeFigureOut">
              <a:rPr lang="es-ES" smtClean="0"/>
              <a:t>10/07/2018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201543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CF06180-4A9A-B145-8111-C3EC43A3372B}" type="datetimeFigureOut">
              <a:rPr lang="es-ES" smtClean="0"/>
              <a:t>10/07/2018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30913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CF06180-4A9A-B145-8111-C3EC43A3372B}" type="datetimeFigureOut">
              <a:rPr lang="es-ES" smtClean="0"/>
              <a:t>10/07/2018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D30BF06-2A4F-044D-A36A-0A109E59B580}" type="slidenum">
              <a:rPr lang="es-ES" smtClean="0"/>
              <a:t>‹Nº›</a:t>
            </a:fld>
            <a:endParaRPr lang="es-ES"/>
          </a:p>
        </p:txBody>
      </p:sp>
    </p:spTree>
    <p:extLst>
      <p:ext uri="{BB962C8B-B14F-4D97-AF65-F5344CB8AC3E}">
        <p14:creationId xmlns:p14="http://schemas.microsoft.com/office/powerpoint/2010/main" val="271811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06180-4A9A-B145-8111-C3EC43A3372B}" type="datetimeFigureOut">
              <a:rPr lang="es-ES" smtClean="0"/>
              <a:t>10/07/2018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BF06-2A4F-044D-A36A-0A109E59B580}" type="slidenum">
              <a:rPr lang="es-ES" smtClean="0"/>
              <a:t>‹Nº›</a:t>
            </a:fld>
            <a:endParaRPr lang="es-ES"/>
          </a:p>
        </p:txBody>
      </p:sp>
    </p:spTree>
    <p:extLst>
      <p:ext uri="{BB962C8B-B14F-4D97-AF65-F5344CB8AC3E}">
        <p14:creationId xmlns:p14="http://schemas.microsoft.com/office/powerpoint/2010/main" val="204766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hyperlink" Target="http://www.chanarcillo.cl/portada_ver.php?idpro=124348" TargetMode="External"/><Relationship Id="rId7"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hyperlink" Target="https://www.maray.cl/2018/06/01/cuenta-publica-participativa-minvu-serviu-atacama-destaca-avances-2017-y-desafios-2018/" TargetMode="External"/><Relationship Id="rId4" Type="http://schemas.openxmlformats.org/officeDocument/2006/relationships/hyperlink" Target="http://www.chanarcillo.cl/articulos_ver.php?id=12434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www.serviuatacama.cl/opensite_det_20180601084556.aspx" TargetMode="Externa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3854172"/>
            <a:ext cx="9144000" cy="400110"/>
          </a:xfrm>
          <a:prstGeom prst="rect">
            <a:avLst/>
          </a:prstGeom>
          <a:noFill/>
        </p:spPr>
        <p:txBody>
          <a:bodyPr wrap="square" rtlCol="0">
            <a:spAutoFit/>
          </a:bodyPr>
          <a:lstStyle/>
          <a:p>
            <a:pPr algn="ctr"/>
            <a:r>
              <a:rPr lang="es-ES" sz="2000" b="1" dirty="0" smtClean="0">
                <a:solidFill>
                  <a:schemeClr val="bg1"/>
                </a:solidFill>
                <a:latin typeface="Calibri"/>
                <a:cs typeface="Calibri"/>
              </a:rPr>
              <a:t>SINTESIS COBERTURA Y APARICIONES EN PRENSA DE LA ACTIVIDAD </a:t>
            </a:r>
          </a:p>
        </p:txBody>
      </p:sp>
      <p:pic>
        <p:nvPicPr>
          <p:cNvPr id="3" name="Imagen 2"/>
          <p:cNvPicPr>
            <a:picLocks noChangeAspect="1"/>
          </p:cNvPicPr>
          <p:nvPr/>
        </p:nvPicPr>
        <p:blipFill>
          <a:blip r:embed="rId3"/>
          <a:stretch>
            <a:fillRect/>
          </a:stretch>
        </p:blipFill>
        <p:spPr>
          <a:xfrm>
            <a:off x="353159" y="276639"/>
            <a:ext cx="1500070" cy="772491"/>
          </a:xfrm>
          <a:prstGeom prst="rect">
            <a:avLst/>
          </a:prstGeom>
        </p:spPr>
      </p:pic>
      <p:pic>
        <p:nvPicPr>
          <p:cNvPr id="2" name="Imagen 1"/>
          <p:cNvPicPr>
            <a:picLocks noChangeAspect="1"/>
          </p:cNvPicPr>
          <p:nvPr/>
        </p:nvPicPr>
        <p:blipFill>
          <a:blip r:embed="rId4"/>
          <a:stretch>
            <a:fillRect/>
          </a:stretch>
        </p:blipFill>
        <p:spPr>
          <a:xfrm>
            <a:off x="2203357" y="5596095"/>
            <a:ext cx="5143891" cy="741677"/>
          </a:xfrm>
          <a:prstGeom prst="rect">
            <a:avLst/>
          </a:prstGeom>
        </p:spPr>
      </p:pic>
    </p:spTree>
    <p:extLst>
      <p:ext uri="{BB962C8B-B14F-4D97-AF65-F5344CB8AC3E}">
        <p14:creationId xmlns:p14="http://schemas.microsoft.com/office/powerpoint/2010/main" val="406830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ítulo 2"/>
          <p:cNvSpPr txBox="1">
            <a:spLocks/>
          </p:cNvSpPr>
          <p:nvPr/>
        </p:nvSpPr>
        <p:spPr>
          <a:xfrm>
            <a:off x="2105891" y="421676"/>
            <a:ext cx="6656558" cy="6954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CL" sz="2400" b="1" dirty="0"/>
              <a:t>CUENTA PÚBLICA PARTICIPATIVA MINVU – SERVIU ATACAMA DESTACA AVANCES Y DESAFÍOS 2018</a:t>
            </a:r>
            <a:endParaRPr lang="es-CL" sz="2400" dirty="0"/>
          </a:p>
        </p:txBody>
      </p:sp>
      <p:sp>
        <p:nvSpPr>
          <p:cNvPr id="6" name="Subtítulo 2"/>
          <p:cNvSpPr txBox="1">
            <a:spLocks/>
          </p:cNvSpPr>
          <p:nvPr/>
        </p:nvSpPr>
        <p:spPr>
          <a:xfrm>
            <a:off x="554182" y="1371598"/>
            <a:ext cx="8208266" cy="3141337"/>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L" sz="1400" dirty="0">
                <a:latin typeface="gobCL" pitchFamily="50" charset="0"/>
              </a:rPr>
              <a:t>Con la participación de más de 200 invitados, representantes de la sociedad civil, y autoridades regionales, encabezadas por la intendenta, Berta Torres; el Seremi </a:t>
            </a:r>
            <a:r>
              <a:rPr lang="es-CL" sz="1400" dirty="0" err="1">
                <a:latin typeface="gobCL" pitchFamily="50" charset="0"/>
              </a:rPr>
              <a:t>Minvu</a:t>
            </a:r>
            <a:r>
              <a:rPr lang="es-CL" sz="1400" dirty="0">
                <a:latin typeface="gobCL" pitchFamily="50" charset="0"/>
              </a:rPr>
              <a:t>, Antonio Pardo y el Director (S) </a:t>
            </a:r>
            <a:r>
              <a:rPr lang="es-CL" sz="1400" dirty="0" err="1">
                <a:latin typeface="gobCL" pitchFamily="50" charset="0"/>
              </a:rPr>
              <a:t>Serviu</a:t>
            </a:r>
            <a:r>
              <a:rPr lang="es-CL" sz="1400" dirty="0">
                <a:latin typeface="gobCL" pitchFamily="50" charset="0"/>
              </a:rPr>
              <a:t> Atacama, Cristián Torres; se efectuó la Cuenta Pública Participativa </a:t>
            </a:r>
            <a:r>
              <a:rPr lang="es-CL" sz="1400" dirty="0" err="1">
                <a:latin typeface="gobCL" pitchFamily="50" charset="0"/>
              </a:rPr>
              <a:t>Minvu-Serviu</a:t>
            </a:r>
            <a:r>
              <a:rPr lang="es-CL" sz="1400" dirty="0">
                <a:latin typeface="gobCL" pitchFamily="50" charset="0"/>
              </a:rPr>
              <a:t> Región de Atacama, correspondiente a la gestión 2017, cuya inversión superó los 72 mil millones de pesos (99,8% de ejecución presupuestaria); y que tuvo un marcado énfasis en los desafíos del Ministerio de Vivienda y Urbanismo para el 2018. La cuenta pública, que se encuentra disponible para toda la comunidad en la página web www.serviuatacama.cl, fue presentada en el Salón José Joaquín Vallejo, a través de un video que destacó los principales hitos entre los que se encuentran la entrega de 2.032 subsidios habitacionales, 1.150 viviendas en ejecución, 150 viviendas reparadas, 16 campamentos cerrados, el término de la intervención en 8 barrios, obras de recuperación y conservación vial, pavimentos participativos; entre muchos otros; así como la construcción de los proyectos habitacionales </a:t>
            </a:r>
            <a:r>
              <a:rPr lang="es-CL" sz="1400" dirty="0" err="1">
                <a:latin typeface="gobCL" pitchFamily="50" charset="0"/>
              </a:rPr>
              <a:t>ecosustentables</a:t>
            </a:r>
            <a:r>
              <a:rPr lang="es-CL" sz="1400" dirty="0">
                <a:latin typeface="gobCL" pitchFamily="50" charset="0"/>
              </a:rPr>
              <a:t> “Oasis de </a:t>
            </a:r>
            <a:r>
              <a:rPr lang="es-CL" sz="1400" dirty="0" err="1">
                <a:latin typeface="gobCL" pitchFamily="50" charset="0"/>
              </a:rPr>
              <a:t>Chañaral</a:t>
            </a:r>
            <a:r>
              <a:rPr lang="es-CL" sz="1400" dirty="0">
                <a:latin typeface="gobCL" pitchFamily="50" charset="0"/>
              </a:rPr>
              <a:t>” y “Oasis de El Salado”; la construcción de los parques Cruz de Mayo, en Vallenar; Monseñor </a:t>
            </a:r>
            <a:r>
              <a:rPr lang="es-CL" sz="1400" dirty="0" err="1">
                <a:latin typeface="gobCL" pitchFamily="50" charset="0"/>
              </a:rPr>
              <a:t>Ariztía</a:t>
            </a:r>
            <a:r>
              <a:rPr lang="es-CL" sz="1400" dirty="0">
                <a:latin typeface="gobCL" pitchFamily="50" charset="0"/>
              </a:rPr>
              <a:t>, en Caldera y la segunda etapa del Parque Urbano </a:t>
            </a:r>
            <a:r>
              <a:rPr lang="es-CL" sz="1400" dirty="0" err="1">
                <a:latin typeface="gobCL" pitchFamily="50" charset="0"/>
              </a:rPr>
              <a:t>Kaukari</a:t>
            </a:r>
            <a:r>
              <a:rPr lang="es-CL" sz="1400" dirty="0">
                <a:latin typeface="gobCL" pitchFamily="50" charset="0"/>
              </a:rPr>
              <a:t>, en Copiapó; además de las obras de recuperación de la primera etapa reinaugurada, recientemente, por el Ministro del </a:t>
            </a:r>
            <a:r>
              <a:rPr lang="es-CL" sz="1400" dirty="0" err="1">
                <a:latin typeface="gobCL" pitchFamily="50" charset="0"/>
              </a:rPr>
              <a:t>Minvu</a:t>
            </a:r>
            <a:r>
              <a:rPr lang="es-CL" sz="1400" dirty="0">
                <a:latin typeface="gobCL" pitchFamily="50" charset="0"/>
              </a:rPr>
              <a:t> Cristián </a:t>
            </a:r>
            <a:r>
              <a:rPr lang="es-CL" sz="1400" dirty="0" err="1">
                <a:latin typeface="gobCL" pitchFamily="50" charset="0"/>
              </a:rPr>
              <a:t>Monckeberg</a:t>
            </a:r>
            <a:r>
              <a:rPr lang="es-CL" sz="1400" dirty="0">
                <a:latin typeface="gobCL" pitchFamily="50" charset="0"/>
              </a:rPr>
              <a:t> (Radio Maray, viernes 1; Diario </a:t>
            </a:r>
            <a:r>
              <a:rPr lang="es-CL" sz="1400" dirty="0" err="1">
                <a:latin typeface="gobCL" pitchFamily="50" charset="0"/>
              </a:rPr>
              <a:t>Chañarcillo</a:t>
            </a:r>
            <a:r>
              <a:rPr lang="es-CL" sz="1400" dirty="0">
                <a:latin typeface="gobCL" pitchFamily="50" charset="0"/>
              </a:rPr>
              <a:t>, pág. 3, sábado 2).</a:t>
            </a:r>
          </a:p>
          <a:p>
            <a:pPr algn="just"/>
            <a:r>
              <a:rPr lang="es-CL" sz="1400" dirty="0">
                <a:latin typeface="gobCL" pitchFamily="50" charset="0"/>
              </a:rPr>
              <a:t> </a:t>
            </a:r>
          </a:p>
          <a:p>
            <a:pPr algn="just"/>
            <a:r>
              <a:rPr lang="es-CL" sz="1400" u="sng" dirty="0">
                <a:latin typeface="gobCL" pitchFamily="50" charset="0"/>
                <a:hlinkClick r:id="rId3"/>
              </a:rPr>
              <a:t>http://www.chanarcillo.cl/portada_ver.php?idpro=124348</a:t>
            </a:r>
            <a:endParaRPr lang="es-CL" sz="1400" dirty="0">
              <a:latin typeface="gobCL" pitchFamily="50" charset="0"/>
            </a:endParaRPr>
          </a:p>
          <a:p>
            <a:pPr algn="just"/>
            <a:r>
              <a:rPr lang="es-CL" sz="1400" dirty="0">
                <a:latin typeface="gobCL" pitchFamily="50" charset="0"/>
              </a:rPr>
              <a:t> </a:t>
            </a:r>
          </a:p>
          <a:p>
            <a:pPr algn="just"/>
            <a:r>
              <a:rPr lang="es-CL" sz="1400" u="sng" dirty="0">
                <a:latin typeface="gobCL" pitchFamily="50" charset="0"/>
                <a:hlinkClick r:id="rId4"/>
              </a:rPr>
              <a:t>http://www.chanarcillo.cl/articulos_ver.php?id=124346</a:t>
            </a:r>
            <a:endParaRPr lang="es-CL" sz="1400" dirty="0">
              <a:latin typeface="gobCL" pitchFamily="50" charset="0"/>
            </a:endParaRPr>
          </a:p>
          <a:p>
            <a:pPr algn="just"/>
            <a:r>
              <a:rPr lang="es-CL" sz="1400" dirty="0">
                <a:latin typeface="gobCL" pitchFamily="50" charset="0"/>
              </a:rPr>
              <a:t> </a:t>
            </a:r>
          </a:p>
          <a:p>
            <a:pPr algn="just"/>
            <a:r>
              <a:rPr lang="es-CL" sz="1400" u="sng" dirty="0">
                <a:latin typeface="gobCL" pitchFamily="50" charset="0"/>
                <a:hlinkClick r:id="rId5"/>
              </a:rPr>
              <a:t>https://www.maray.cl/2018/06/01/cuenta-publica-participativa-minvu-serviu-atacama-destaca-avances-2017-y-desafios-2018/</a:t>
            </a:r>
            <a:endParaRPr lang="es-CL" sz="1400" dirty="0">
              <a:latin typeface="gobCL" pitchFamily="50" charset="0"/>
            </a:endParaRPr>
          </a:p>
          <a:p>
            <a:pPr algn="just"/>
            <a:endParaRPr lang="es-ES" sz="1400" dirty="0" smtClean="0">
              <a:solidFill>
                <a:schemeClr val="bg1">
                  <a:lumMod val="65000"/>
                </a:schemeClr>
              </a:solidFill>
              <a:latin typeface="gobCL" pitchFamily="50" charset="0"/>
            </a:endParaRPr>
          </a:p>
          <a:p>
            <a:pPr algn="just"/>
            <a:endParaRPr lang="es-ES" sz="1400" dirty="0">
              <a:solidFill>
                <a:schemeClr val="bg1">
                  <a:lumMod val="50000"/>
                </a:schemeClr>
              </a:solidFill>
              <a:latin typeface="gobCL" pitchFamily="50" charset="0"/>
            </a:endParaRPr>
          </a:p>
        </p:txBody>
      </p:sp>
      <p:pic>
        <p:nvPicPr>
          <p:cNvPr id="3" name="Imagen 2"/>
          <p:cNvPicPr>
            <a:picLocks noChangeAspect="1"/>
          </p:cNvPicPr>
          <p:nvPr/>
        </p:nvPicPr>
        <p:blipFill>
          <a:blip r:embed="rId6"/>
          <a:stretch>
            <a:fillRect/>
          </a:stretch>
        </p:blipFill>
        <p:spPr>
          <a:xfrm>
            <a:off x="369275" y="272908"/>
            <a:ext cx="1639404" cy="844244"/>
          </a:xfrm>
          <a:prstGeom prst="rect">
            <a:avLst/>
          </a:prstGeom>
        </p:spPr>
      </p:pic>
      <p:pic>
        <p:nvPicPr>
          <p:cNvPr id="2" name="Imagen 1"/>
          <p:cNvPicPr>
            <a:picLocks noChangeAspect="1"/>
          </p:cNvPicPr>
          <p:nvPr/>
        </p:nvPicPr>
        <p:blipFill>
          <a:blip r:embed="rId7"/>
          <a:stretch>
            <a:fillRect/>
          </a:stretch>
        </p:blipFill>
        <p:spPr>
          <a:xfrm>
            <a:off x="6706292" y="5942940"/>
            <a:ext cx="2056156" cy="736326"/>
          </a:xfrm>
          <a:prstGeom prst="rect">
            <a:avLst/>
          </a:prstGeom>
        </p:spPr>
      </p:pic>
    </p:spTree>
    <p:extLst>
      <p:ext uri="{BB962C8B-B14F-4D97-AF65-F5344CB8AC3E}">
        <p14:creationId xmlns:p14="http://schemas.microsoft.com/office/powerpoint/2010/main" val="3667980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ítulo 2"/>
          <p:cNvSpPr txBox="1">
            <a:spLocks/>
          </p:cNvSpPr>
          <p:nvPr/>
        </p:nvSpPr>
        <p:spPr>
          <a:xfrm>
            <a:off x="2105891" y="421676"/>
            <a:ext cx="6656558" cy="6954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CL" sz="2400" b="1" dirty="0"/>
              <a:t>SOCIALES MINVU-SERVIU ATACAMA ENTREGAN CUENTA PÚBLICA </a:t>
            </a:r>
            <a:endParaRPr lang="es-CL" sz="2400" dirty="0"/>
          </a:p>
        </p:txBody>
      </p:sp>
      <p:sp>
        <p:nvSpPr>
          <p:cNvPr id="6" name="Subtítulo 2"/>
          <p:cNvSpPr txBox="1">
            <a:spLocks/>
          </p:cNvSpPr>
          <p:nvPr/>
        </p:nvSpPr>
        <p:spPr>
          <a:xfrm>
            <a:off x="574413" y="1449662"/>
            <a:ext cx="8208266" cy="1473648"/>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CL" sz="1400" dirty="0" smtClean="0">
                <a:latin typeface="gobCL" pitchFamily="50" charset="0"/>
              </a:rPr>
              <a:t>Dando </a:t>
            </a:r>
            <a:r>
              <a:rPr lang="es-CL" sz="1400" dirty="0">
                <a:latin typeface="gobCL" pitchFamily="50" charset="0"/>
              </a:rPr>
              <a:t>cumplimiento a la Ley 20.500 sobre Asociaciones y Participación Ciudadana en la Gestión Pública, la Secretaria Regional Ministerial de Vivienda y Urbanismo en Atacama junto al Servicio de Vivienda y Urbanización, rindieron su Cuenta Pública Participativa a la comunidad con un amplio marco de público que junto con informarse de las principales gestiones realizadas durante el año 2017 también conocieron los desafíos venideros para este año 2018, generando una instancia de diálogo y colaboración (Diario </a:t>
            </a:r>
            <a:r>
              <a:rPr lang="es-CL" sz="1400" dirty="0" err="1">
                <a:latin typeface="gobCL" pitchFamily="50" charset="0"/>
              </a:rPr>
              <a:t>Chañarcillo</a:t>
            </a:r>
            <a:r>
              <a:rPr lang="es-CL" sz="1400" dirty="0">
                <a:latin typeface="gobCL" pitchFamily="50" charset="0"/>
              </a:rPr>
              <a:t>, pág. 11, sábado 2) .</a:t>
            </a:r>
          </a:p>
          <a:p>
            <a:r>
              <a:rPr lang="es-CL" sz="1400" dirty="0"/>
              <a:t> </a:t>
            </a:r>
          </a:p>
          <a:p>
            <a:pPr algn="just"/>
            <a:endParaRPr lang="es-ES" sz="1400" u="sng" dirty="0">
              <a:latin typeface="gobCL" pitchFamily="50" charset="0"/>
            </a:endParaRPr>
          </a:p>
          <a:p>
            <a:pPr algn="just"/>
            <a:endParaRPr lang="es-ES" sz="1400" u="sng" dirty="0">
              <a:latin typeface="gobCL" pitchFamily="50" charset="0"/>
            </a:endParaRPr>
          </a:p>
        </p:txBody>
      </p:sp>
      <p:pic>
        <p:nvPicPr>
          <p:cNvPr id="3" name="Imagen 2"/>
          <p:cNvPicPr>
            <a:picLocks noChangeAspect="1"/>
          </p:cNvPicPr>
          <p:nvPr/>
        </p:nvPicPr>
        <p:blipFill>
          <a:blip r:embed="rId3"/>
          <a:stretch>
            <a:fillRect/>
          </a:stretch>
        </p:blipFill>
        <p:spPr>
          <a:xfrm>
            <a:off x="369275" y="272908"/>
            <a:ext cx="1639404" cy="844244"/>
          </a:xfrm>
          <a:prstGeom prst="rect">
            <a:avLst/>
          </a:prstGeom>
        </p:spPr>
      </p:pic>
      <p:pic>
        <p:nvPicPr>
          <p:cNvPr id="2" name="Imagen 1"/>
          <p:cNvPicPr>
            <a:picLocks noChangeAspect="1"/>
          </p:cNvPicPr>
          <p:nvPr/>
        </p:nvPicPr>
        <p:blipFill>
          <a:blip r:embed="rId4"/>
          <a:stretch>
            <a:fillRect/>
          </a:stretch>
        </p:blipFill>
        <p:spPr>
          <a:xfrm>
            <a:off x="6706292" y="5942940"/>
            <a:ext cx="2056156" cy="736326"/>
          </a:xfrm>
          <a:prstGeom prst="rect">
            <a:avLst/>
          </a:prstGeom>
        </p:spPr>
      </p:pic>
      <p:sp>
        <p:nvSpPr>
          <p:cNvPr id="4" name="3 Rectángulo"/>
          <p:cNvSpPr/>
          <p:nvPr/>
        </p:nvSpPr>
        <p:spPr>
          <a:xfrm>
            <a:off x="505139" y="4047945"/>
            <a:ext cx="8222121" cy="646331"/>
          </a:xfrm>
          <a:prstGeom prst="rect">
            <a:avLst/>
          </a:prstGeom>
        </p:spPr>
        <p:txBody>
          <a:bodyPr wrap="square">
            <a:spAutoFit/>
          </a:bodyPr>
          <a:lstStyle/>
          <a:p>
            <a:r>
              <a:rPr lang="es-CL" dirty="0">
                <a:hlinkClick r:id="rId5"/>
              </a:rPr>
              <a:t>http://</a:t>
            </a:r>
            <a:r>
              <a:rPr lang="es-CL" dirty="0" smtClean="0">
                <a:hlinkClick r:id="rId5"/>
              </a:rPr>
              <a:t>www.serviuatacama.cl/opensite_det_20180601084556.aspx</a:t>
            </a:r>
            <a:endParaRPr lang="es-CL" dirty="0" smtClean="0"/>
          </a:p>
          <a:p>
            <a:endParaRPr lang="es-CL" dirty="0"/>
          </a:p>
        </p:txBody>
      </p:sp>
    </p:spTree>
    <p:extLst>
      <p:ext uri="{BB962C8B-B14F-4D97-AF65-F5344CB8AC3E}">
        <p14:creationId xmlns:p14="http://schemas.microsoft.com/office/powerpoint/2010/main" val="182012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598010" y="5564227"/>
            <a:ext cx="6029807" cy="869414"/>
          </a:xfrm>
          <a:prstGeom prst="rect">
            <a:avLst/>
          </a:prstGeom>
        </p:spPr>
      </p:pic>
    </p:spTree>
    <p:extLst>
      <p:ext uri="{BB962C8B-B14F-4D97-AF65-F5344CB8AC3E}">
        <p14:creationId xmlns:p14="http://schemas.microsoft.com/office/powerpoint/2010/main" val="114864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TotalTime>
  <Words>390</Words>
  <Application>Microsoft Office PowerPoint</Application>
  <PresentationFormat>Presentación en pantalla (4:3)</PresentationFormat>
  <Paragraphs>13</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DOS DOS</dc:creator>
  <cp:lastModifiedBy>soporte</cp:lastModifiedBy>
  <cp:revision>17</cp:revision>
  <cp:lastPrinted>2018-05-29T17:13:22Z</cp:lastPrinted>
  <dcterms:created xsi:type="dcterms:W3CDTF">2018-04-26T13:05:29Z</dcterms:created>
  <dcterms:modified xsi:type="dcterms:W3CDTF">2018-07-10T17:25:15Z</dcterms:modified>
</cp:coreProperties>
</file>